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3" r:id="rId3"/>
    <p:sldId id="298" r:id="rId4"/>
    <p:sldId id="300" r:id="rId5"/>
    <p:sldId id="384" r:id="rId6"/>
    <p:sldId id="385" r:id="rId7"/>
    <p:sldId id="284" r:id="rId8"/>
    <p:sldId id="402" r:id="rId9"/>
    <p:sldId id="393" r:id="rId10"/>
    <p:sldId id="395" r:id="rId11"/>
    <p:sldId id="356" r:id="rId12"/>
    <p:sldId id="378" r:id="rId13"/>
    <p:sldId id="392" r:id="rId14"/>
    <p:sldId id="276" r:id="rId15"/>
    <p:sldId id="289" r:id="rId16"/>
    <p:sldId id="277" r:id="rId17"/>
    <p:sldId id="39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5451" autoAdjust="0"/>
  </p:normalViewPr>
  <p:slideViewPr>
    <p:cSldViewPr snapToGrid="0">
      <p:cViewPr varScale="1">
        <p:scale>
          <a:sx n="62" d="100"/>
          <a:sy n="62" d="100"/>
        </p:scale>
        <p:origin x="1056" y="66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3/29/2021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Watch video first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01036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Open DT1 worksheet compression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01036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0103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98151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They can either complete it by hand in the workbook or use the spreadsheet provided.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688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05931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58631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574081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99010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</a:t>
            </a:r>
            <a:r>
              <a:rPr lang="en-GB" baseline="0" dirty="0"/>
              <a:t> is more of a revision activity – it would be difficult for students to do without prior knowledge. You could set a research/flip learning task and then use this to test what they found.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44183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49379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hyperlink" Target="https://www.bbc.co.uk/bitesize/guides/zqyrq6f/revision/4#:~:text=Compression%20can%20be%20lossy%20or,it%20does%20not%20get%20worse.&amp;text=Lossy%20compression%20permanently%20removes%20data." TargetMode="Externa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tm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hyperlink" Target="https://www.youtube.com/watch?v=15aqFQQVBWU" TargetMode="External"/><Relationship Id="rId4" Type="http://schemas.openxmlformats.org/officeDocument/2006/relationships/image" Target="../media/image5.tm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Digital Technologies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DT1: Digital images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61949EC8-C10A-4D4E-A107-F90C8F8178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984" r="10984"/>
          <a:stretch>
            <a:fillRect/>
          </a:stretch>
        </p:blipFill>
        <p:spPr/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3707F8E-5AE2-4FA3-A1E0-AB36FDDC8EF3}"/>
              </a:ext>
            </a:extLst>
          </p:cNvPr>
          <p:cNvSpPr/>
          <p:nvPr/>
        </p:nvSpPr>
        <p:spPr>
          <a:xfrm>
            <a:off x="142416" y="180977"/>
            <a:ext cx="4972050" cy="135894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Name:……………………………….........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Class: ………………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Date: …………….....</a:t>
            </a:r>
          </a:p>
        </p:txBody>
      </p:sp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119135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Moving image files</a:t>
            </a:r>
          </a:p>
          <a:p>
            <a:r>
              <a:rPr lang="en-GB" dirty="0">
                <a:latin typeface="+mj-lt"/>
              </a:rPr>
              <a:t>A moving image file in others is an animated file.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D780374-2F5F-43E2-A493-72B64C6D2A44}"/>
              </a:ext>
            </a:extLst>
          </p:cNvPr>
          <p:cNvSpPr/>
          <p:nvPr/>
        </p:nvSpPr>
        <p:spPr>
          <a:xfrm>
            <a:off x="5848027" y="1122757"/>
            <a:ext cx="5863834" cy="39003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3F4C35-4176-4CFC-BCBE-A54212899437}"/>
              </a:ext>
            </a:extLst>
          </p:cNvPr>
          <p:cNvSpPr/>
          <p:nvPr/>
        </p:nvSpPr>
        <p:spPr>
          <a:xfrm>
            <a:off x="5848027" y="1642821"/>
            <a:ext cx="5863834" cy="99996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Name the most common file format used to store a moving image file.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23A6C7-9B7E-4E35-BD32-7BCA4ED92096}"/>
              </a:ext>
            </a:extLst>
          </p:cNvPr>
          <p:cNvSpPr/>
          <p:nvPr/>
        </p:nvSpPr>
        <p:spPr>
          <a:xfrm>
            <a:off x="5848027" y="3772772"/>
            <a:ext cx="5863834" cy="27365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</a:t>
            </a:r>
            <a:r>
              <a:rPr lang="en-GB" b="1" u="sng" dirty="0">
                <a:solidFill>
                  <a:schemeClr val="tx1"/>
                </a:solidFill>
                <a:latin typeface="+mj-lt"/>
              </a:rPr>
              <a:t>one</a:t>
            </a:r>
            <a:r>
              <a:rPr lang="en-GB" u="sng" dirty="0">
                <a:solidFill>
                  <a:schemeClr val="tx1"/>
                </a:solidFill>
                <a:latin typeface="+mj-lt"/>
              </a:rPr>
              <a:t> advantage and </a:t>
            </a:r>
            <a:r>
              <a:rPr lang="en-GB" b="1" u="sng" dirty="0">
                <a:solidFill>
                  <a:schemeClr val="tx1"/>
                </a:solidFill>
                <a:latin typeface="+mj-lt"/>
              </a:rPr>
              <a:t>one</a:t>
            </a:r>
            <a:r>
              <a:rPr lang="en-GB" u="sng" dirty="0">
                <a:solidFill>
                  <a:schemeClr val="tx1"/>
                </a:solidFill>
                <a:latin typeface="+mj-lt"/>
              </a:rPr>
              <a:t> disadvantage of this file format.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Advantage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Disadvantage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145F338-B758-49BB-BDB0-D55E839D65E5}"/>
              </a:ext>
            </a:extLst>
          </p:cNvPr>
          <p:cNvSpPr/>
          <p:nvPr/>
        </p:nvSpPr>
        <p:spPr>
          <a:xfrm>
            <a:off x="294159" y="1122757"/>
            <a:ext cx="5362722" cy="538653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Example graphic</a:t>
            </a:r>
            <a:endParaRPr lang="en-GB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F0B06F-3180-4D33-9D06-7A51583B14B8}"/>
              </a:ext>
            </a:extLst>
          </p:cNvPr>
          <p:cNvSpPr/>
          <p:nvPr/>
        </p:nvSpPr>
        <p:spPr>
          <a:xfrm>
            <a:off x="5848027" y="2707797"/>
            <a:ext cx="5863834" cy="99996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what this file format is best suited for.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932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File Formats - Images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75768" y="893833"/>
          <a:ext cx="11669490" cy="5521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3089">
                  <a:extLst>
                    <a:ext uri="{9D8B030D-6E8A-4147-A177-3AD203B41FA5}">
                      <a16:colId xmlns:a16="http://schemas.microsoft.com/office/drawing/2014/main" val="2180488054"/>
                    </a:ext>
                  </a:extLst>
                </a:gridCol>
                <a:gridCol w="3846286">
                  <a:extLst>
                    <a:ext uri="{9D8B030D-6E8A-4147-A177-3AD203B41FA5}">
                      <a16:colId xmlns:a16="http://schemas.microsoft.com/office/drawing/2014/main" val="3058647551"/>
                    </a:ext>
                  </a:extLst>
                </a:gridCol>
                <a:gridCol w="776514">
                  <a:extLst>
                    <a:ext uri="{9D8B030D-6E8A-4147-A177-3AD203B41FA5}">
                      <a16:colId xmlns:a16="http://schemas.microsoft.com/office/drawing/2014/main" val="57623499"/>
                    </a:ext>
                  </a:extLst>
                </a:gridCol>
                <a:gridCol w="776514">
                  <a:extLst>
                    <a:ext uri="{9D8B030D-6E8A-4147-A177-3AD203B41FA5}">
                      <a16:colId xmlns:a16="http://schemas.microsoft.com/office/drawing/2014/main" val="694956237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val="4188403876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val="2227715016"/>
                    </a:ext>
                  </a:extLst>
                </a:gridCol>
                <a:gridCol w="3686629">
                  <a:extLst>
                    <a:ext uri="{9D8B030D-6E8A-4147-A177-3AD203B41FA5}">
                      <a16:colId xmlns:a16="http://schemas.microsoft.com/office/drawing/2014/main" val="3110011459"/>
                    </a:ext>
                  </a:extLst>
                </a:gridCol>
              </a:tblGrid>
              <a:tr h="690185"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Format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What is this used for?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Quality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Size of file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Extra pros and/or cons.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62826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JPG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143948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590595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PDF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656344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541473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TIFF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946693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RAW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650347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SVG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60698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6154056" y="219413"/>
          <a:ext cx="5791201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2058">
                  <a:extLst>
                    <a:ext uri="{9D8B030D-6E8A-4147-A177-3AD203B41FA5}">
                      <a16:colId xmlns:a16="http://schemas.microsoft.com/office/drawing/2014/main" val="1085469856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1093494544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569137358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1420020188"/>
                    </a:ext>
                  </a:extLst>
                </a:gridCol>
                <a:gridCol w="633911">
                  <a:extLst>
                    <a:ext uri="{9D8B030D-6E8A-4147-A177-3AD203B41FA5}">
                      <a16:colId xmlns:a16="http://schemas.microsoft.com/office/drawing/2014/main" val="689103946"/>
                    </a:ext>
                  </a:extLst>
                </a:gridCol>
                <a:gridCol w="599803">
                  <a:extLst>
                    <a:ext uri="{9D8B030D-6E8A-4147-A177-3AD203B41FA5}">
                      <a16:colId xmlns:a16="http://schemas.microsoft.com/office/drawing/2014/main" val="11310513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Quality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High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Low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File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Low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High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267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4030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3" y="128588"/>
            <a:ext cx="72886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File Formats - 	Moving images </a:t>
            </a:r>
          </a:p>
          <a:p>
            <a:r>
              <a:rPr lang="en-GB" sz="2400" b="1" u="sng" dirty="0">
                <a:latin typeface="+mj-lt"/>
              </a:rPr>
              <a:t>(Video and Animation)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75768" y="957942"/>
          <a:ext cx="11669490" cy="54573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3089">
                  <a:extLst>
                    <a:ext uri="{9D8B030D-6E8A-4147-A177-3AD203B41FA5}">
                      <a16:colId xmlns:a16="http://schemas.microsoft.com/office/drawing/2014/main" val="2180488054"/>
                    </a:ext>
                  </a:extLst>
                </a:gridCol>
                <a:gridCol w="3846286">
                  <a:extLst>
                    <a:ext uri="{9D8B030D-6E8A-4147-A177-3AD203B41FA5}">
                      <a16:colId xmlns:a16="http://schemas.microsoft.com/office/drawing/2014/main" val="3058647551"/>
                    </a:ext>
                  </a:extLst>
                </a:gridCol>
                <a:gridCol w="776514">
                  <a:extLst>
                    <a:ext uri="{9D8B030D-6E8A-4147-A177-3AD203B41FA5}">
                      <a16:colId xmlns:a16="http://schemas.microsoft.com/office/drawing/2014/main" val="57623499"/>
                    </a:ext>
                  </a:extLst>
                </a:gridCol>
                <a:gridCol w="776514">
                  <a:extLst>
                    <a:ext uri="{9D8B030D-6E8A-4147-A177-3AD203B41FA5}">
                      <a16:colId xmlns:a16="http://schemas.microsoft.com/office/drawing/2014/main" val="694956237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val="4188403876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val="2227715016"/>
                    </a:ext>
                  </a:extLst>
                </a:gridCol>
                <a:gridCol w="3686629">
                  <a:extLst>
                    <a:ext uri="{9D8B030D-6E8A-4147-A177-3AD203B41FA5}">
                      <a16:colId xmlns:a16="http://schemas.microsoft.com/office/drawing/2014/main" val="3110011459"/>
                    </a:ext>
                  </a:extLst>
                </a:gridCol>
              </a:tblGrid>
              <a:tr h="626075"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Format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What is this used for?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Quality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Size of file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Extra pros and/or cons.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62826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MP4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143948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WMV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590595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MOV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656344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FLV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541473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SWF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946693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GIF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650347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979940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154056" y="219413"/>
          <a:ext cx="5791201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2058">
                  <a:extLst>
                    <a:ext uri="{9D8B030D-6E8A-4147-A177-3AD203B41FA5}">
                      <a16:colId xmlns:a16="http://schemas.microsoft.com/office/drawing/2014/main" val="1085469856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1093494544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569137358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1420020188"/>
                    </a:ext>
                  </a:extLst>
                </a:gridCol>
                <a:gridCol w="633911">
                  <a:extLst>
                    <a:ext uri="{9D8B030D-6E8A-4147-A177-3AD203B41FA5}">
                      <a16:colId xmlns:a16="http://schemas.microsoft.com/office/drawing/2014/main" val="689103946"/>
                    </a:ext>
                  </a:extLst>
                </a:gridCol>
                <a:gridCol w="599803">
                  <a:extLst>
                    <a:ext uri="{9D8B030D-6E8A-4147-A177-3AD203B41FA5}">
                      <a16:colId xmlns:a16="http://schemas.microsoft.com/office/drawing/2014/main" val="11310513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Quality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High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Low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File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Low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High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267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7349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Compression - Practical 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B58701-A797-494C-BA8B-5DCB51ABE027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23" b="5129"/>
          <a:stretch/>
        </p:blipFill>
        <p:spPr>
          <a:xfrm>
            <a:off x="258763" y="924515"/>
            <a:ext cx="5648551" cy="37055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D6E3D44-623C-4C25-B90B-8969A69984F0}"/>
              </a:ext>
            </a:extLst>
          </p:cNvPr>
          <p:cNvSpPr txBox="1"/>
          <p:nvPr/>
        </p:nvSpPr>
        <p:spPr>
          <a:xfrm>
            <a:off x="6197600" y="924515"/>
            <a:ext cx="5225143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+mj-lt"/>
              </a:rPr>
              <a:t>Task: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For this task you need to open Adobe Photoshop.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You will open an image (like the one on the left) and it will be in what we call a lossless format.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You’re going to compress the file into a lossy format and figure some of the differences between the two.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All the instructions will be on the worksheet provided.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7ABF074-C960-4724-9D8C-7538AEAF5FB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442982" y="5306468"/>
          <a:ext cx="3979761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9761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Key term: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>
                          <a:latin typeface="Tw Cen MT" panose="020B0602020104020603" pitchFamily="34" charset="0"/>
                        </a:rPr>
                        <a:t>Compression </a:t>
                      </a:r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is an algorithm designed to remove or re-arrange data in order to make the size of the file smaller.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1" name="Picture 10" descr="Key Icons - Download Free Vector Icons | Noun Project">
            <a:extLst>
              <a:ext uri="{FF2B5EF4-FFF2-40B4-BE49-F238E27FC236}">
                <a16:creationId xmlns:a16="http://schemas.microsoft.com/office/drawing/2014/main" id="{055AD8BD-A276-486A-A27A-130B2112E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51529">
            <a:off x="10797765" y="4982866"/>
            <a:ext cx="647202" cy="64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EF239E3-CBE9-487B-B155-A81148C7B4A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49001" y="5306468"/>
          <a:ext cx="5668073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8073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Click on the link to watch the video on Lossy and Lossless compression.</a:t>
                      </a:r>
                    </a:p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5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026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5ACEEBA8-C4E8-4430-BDEA-4A5719F6C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857" y="5933485"/>
            <a:ext cx="740217" cy="74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395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Compression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223521" y="834719"/>
            <a:ext cx="11749404" cy="36543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Identify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two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reasons why users would compress files (2 marks)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3521" y="1453724"/>
            <a:ext cx="11749404" cy="87513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3521" y="2582436"/>
            <a:ext cx="11749404" cy="603677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Using the table below, identify whether these statements describe lossy or lossless compression.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23521" y="3439682"/>
          <a:ext cx="11749405" cy="304684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549004">
                  <a:extLst>
                    <a:ext uri="{9D8B030D-6E8A-4147-A177-3AD203B41FA5}">
                      <a16:colId xmlns:a16="http://schemas.microsoft.com/office/drawing/2014/main" val="3765668737"/>
                    </a:ext>
                  </a:extLst>
                </a:gridCol>
                <a:gridCol w="1557338">
                  <a:extLst>
                    <a:ext uri="{9D8B030D-6E8A-4147-A177-3AD203B41FA5}">
                      <a16:colId xmlns:a16="http://schemas.microsoft.com/office/drawing/2014/main" val="1300282938"/>
                    </a:ext>
                  </a:extLst>
                </a:gridCol>
                <a:gridCol w="1643063">
                  <a:extLst>
                    <a:ext uri="{9D8B030D-6E8A-4147-A177-3AD203B41FA5}">
                      <a16:colId xmlns:a16="http://schemas.microsoft.com/office/drawing/2014/main" val="4145018442"/>
                    </a:ext>
                  </a:extLst>
                </a:gridCol>
              </a:tblGrid>
              <a:tr h="507807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Statement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Lossy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Lossless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709078"/>
                  </a:ext>
                </a:extLst>
              </a:tr>
              <a:tr h="507807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Used to permanently delete unnecessary</a:t>
                      </a:r>
                      <a:r>
                        <a:rPr lang="en-GB" baseline="0" dirty="0">
                          <a:latin typeface="+mj-lt"/>
                        </a:rPr>
                        <a:t> data but it can impact the quality.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624866"/>
                  </a:ext>
                </a:extLst>
              </a:tr>
              <a:tr h="507807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The</a:t>
                      </a:r>
                      <a:r>
                        <a:rPr lang="en-GB" baseline="0" dirty="0">
                          <a:latin typeface="+mj-lt"/>
                        </a:rPr>
                        <a:t> image is irreversible, which means changes cannot be made.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2903009"/>
                  </a:ext>
                </a:extLst>
              </a:tr>
              <a:tr h="507807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Once</a:t>
                      </a:r>
                      <a:r>
                        <a:rPr lang="en-GB" baseline="0" dirty="0">
                          <a:latin typeface="+mj-lt"/>
                        </a:rPr>
                        <a:t> compressed, the file size is reduced dramatically.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3122260"/>
                  </a:ext>
                </a:extLst>
              </a:tr>
              <a:tr h="507807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The image is reversible, which means changes can be made throughout.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635304"/>
                  </a:ext>
                </a:extLst>
              </a:tr>
              <a:tr h="507807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Used to re-arrange data</a:t>
                      </a:r>
                      <a:r>
                        <a:rPr lang="en-GB" baseline="0" dirty="0">
                          <a:latin typeface="+mj-lt"/>
                        </a:rPr>
                        <a:t> so the image can be restored to it’s original quality.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93603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644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Lossless v Lossy</a:t>
            </a:r>
          </a:p>
        </p:txBody>
      </p:sp>
      <p:pic>
        <p:nvPicPr>
          <p:cNvPr id="18" name="Picture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08" y="1101714"/>
            <a:ext cx="5196206" cy="258163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75907" y="663267"/>
            <a:ext cx="5196207" cy="36543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SAMPLE 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612153" y="663267"/>
            <a:ext cx="6477904" cy="36543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SAMPLE 2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53" y="1101713"/>
            <a:ext cx="6477904" cy="2581635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427"/>
          <a:stretch/>
        </p:blipFill>
        <p:spPr>
          <a:xfrm>
            <a:off x="6026550" y="3797898"/>
            <a:ext cx="5620534" cy="266732"/>
          </a:xfrm>
          <a:prstGeom prst="rect">
            <a:avLst/>
          </a:prstGeom>
        </p:spPr>
      </p:pic>
      <p:pic>
        <p:nvPicPr>
          <p:cNvPr id="22" name="Picture 21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46"/>
          <a:stretch/>
        </p:blipFill>
        <p:spPr>
          <a:xfrm>
            <a:off x="157163" y="3857625"/>
            <a:ext cx="5620534" cy="19053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75906" y="4296071"/>
            <a:ext cx="11814151" cy="37594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In the box below, explain which sample has used lossless compression and which one has lossy compression. Justify your reasons why. (6 marks)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75905" y="4847166"/>
            <a:ext cx="11814151" cy="166510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u="sng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35677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Review</a:t>
            </a:r>
          </a:p>
        </p:txBody>
      </p:sp>
      <p:sp>
        <p:nvSpPr>
          <p:cNvPr id="5" name="Rectangle 4"/>
          <p:cNvSpPr/>
          <p:nvPr/>
        </p:nvSpPr>
        <p:spPr>
          <a:xfrm>
            <a:off x="6119655" y="730063"/>
            <a:ext cx="5896133" cy="6986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a bitmap image?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A bitmap image is an image that can be stored on a computer. </a:t>
            </a:r>
          </a:p>
        </p:txBody>
      </p:sp>
      <p:sp>
        <p:nvSpPr>
          <p:cNvPr id="6" name="Rectangle 5"/>
          <p:cNvSpPr/>
          <p:nvPr/>
        </p:nvSpPr>
        <p:spPr>
          <a:xfrm>
            <a:off x="6119654" y="1516814"/>
            <a:ext cx="5896133" cy="3745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19654" y="1962405"/>
            <a:ext cx="5896133" cy="78581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a bitmap image made up of?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119654" y="2845703"/>
            <a:ext cx="5896133" cy="108693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does each pixel in a bitmap image contain?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119654" y="4030127"/>
            <a:ext cx="5896133" cy="10869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Why does each pixel store this type of data?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119654" y="5214550"/>
            <a:ext cx="5896133" cy="9760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How is a bitmap image different to a vector graphic?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3" y="730064"/>
            <a:ext cx="5557837" cy="546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234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Match them up!</a:t>
            </a:r>
          </a:p>
          <a:p>
            <a:r>
              <a:rPr lang="en-GB" dirty="0">
                <a:latin typeface="+mj-lt"/>
              </a:rPr>
              <a:t>Match these keywords with the correct definition/meaning.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9DFB8EA-C1D3-4A60-99CF-AD5F924E16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801991"/>
              </p:ext>
            </p:extLst>
          </p:nvPr>
        </p:nvGraphicFramePr>
        <p:xfrm>
          <a:off x="607763" y="1171584"/>
          <a:ext cx="9928947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4985">
                  <a:extLst>
                    <a:ext uri="{9D8B030D-6E8A-4147-A177-3AD203B41FA5}">
                      <a16:colId xmlns:a16="http://schemas.microsoft.com/office/drawing/2014/main" val="2277807339"/>
                    </a:ext>
                  </a:extLst>
                </a:gridCol>
                <a:gridCol w="803564">
                  <a:extLst>
                    <a:ext uri="{9D8B030D-6E8A-4147-A177-3AD203B41FA5}">
                      <a16:colId xmlns:a16="http://schemas.microsoft.com/office/drawing/2014/main" val="2545656112"/>
                    </a:ext>
                  </a:extLst>
                </a:gridCol>
                <a:gridCol w="7010398">
                  <a:extLst>
                    <a:ext uri="{9D8B030D-6E8A-4147-A177-3AD203B41FA5}">
                      <a16:colId xmlns:a16="http://schemas.microsoft.com/office/drawing/2014/main" val="3079858920"/>
                    </a:ext>
                  </a:extLst>
                </a:gridCol>
              </a:tblGrid>
              <a:tr h="459638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dirty="0">
                          <a:latin typeface="+mj-lt"/>
                        </a:rPr>
                        <a:t>1. Pixel</a:t>
                      </a:r>
                    </a:p>
                    <a:p>
                      <a:pPr marL="0" indent="0">
                        <a:buNone/>
                      </a:pP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dirty="0">
                          <a:latin typeface="+mj-lt"/>
                        </a:rPr>
                        <a:t>A.  A digital image that is made up of pixels.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01959"/>
                  </a:ext>
                </a:extLst>
              </a:tr>
              <a:tr h="45963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2. Resolution</a:t>
                      </a:r>
                    </a:p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B.  A file format used to store a moving image.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5767294"/>
                  </a:ext>
                </a:extLst>
              </a:tr>
              <a:tr h="45963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3. Bitmap</a:t>
                      </a:r>
                    </a:p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C. A low-level language in the form of 0’s and 1’s.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0651249"/>
                  </a:ext>
                </a:extLst>
              </a:tr>
              <a:tr h="45963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4. Vector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D. An algorithm used to reduce to the size of a file.</a:t>
                      </a:r>
                    </a:p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6540039"/>
                  </a:ext>
                </a:extLst>
              </a:tr>
              <a:tr h="45963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5. Compression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lphaUcPeriod" startAt="5"/>
                      </a:pPr>
                      <a:r>
                        <a:rPr lang="en-GB" dirty="0">
                          <a:latin typeface="+mj-lt"/>
                        </a:rPr>
                        <a:t>The maximum colours stored in each pixel.</a:t>
                      </a:r>
                    </a:p>
                    <a:p>
                      <a:pPr marL="0" indent="0">
                        <a:buNone/>
                      </a:pP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5403780"/>
                  </a:ext>
                </a:extLst>
              </a:tr>
              <a:tr h="45963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6. Colour depth</a:t>
                      </a:r>
                    </a:p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dirty="0">
                          <a:latin typeface="+mj-lt"/>
                        </a:rPr>
                        <a:t>F.  A digital image made up of points, lines and curves.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4622884"/>
                  </a:ext>
                </a:extLst>
              </a:tr>
              <a:tr h="45963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7. Binary</a:t>
                      </a:r>
                    </a:p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G. Tiny squares that represent a colour according to its binary value.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1221862"/>
                  </a:ext>
                </a:extLst>
              </a:tr>
              <a:tr h="45963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8. GIF</a:t>
                      </a:r>
                    </a:p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H. Determines the number of pixels that can be stored per inch.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502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778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92908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Bitmap</a:t>
            </a:r>
          </a:p>
          <a:p>
            <a:r>
              <a:rPr lang="en-GB" dirty="0">
                <a:latin typeface="+mj-lt"/>
              </a:rPr>
              <a:t>There are two types of digital graphics: Vector and Bitmap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5D87B5-1FD1-4A10-AEE9-CE355DBAFC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483" y="1017557"/>
            <a:ext cx="5542746" cy="30584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A8E7BD-AD16-4B2F-AC0A-5512A38133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6973" y="1528320"/>
            <a:ext cx="2807534" cy="203696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700C9DD-0D9C-4E4A-B6F2-56C8A2CB8B4A}"/>
              </a:ext>
            </a:extLst>
          </p:cNvPr>
          <p:cNvSpPr/>
          <p:nvPr/>
        </p:nvSpPr>
        <p:spPr>
          <a:xfrm>
            <a:off x="3208149" y="2169763"/>
            <a:ext cx="557939" cy="4804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2613BC0-5249-4827-98B0-3860E8DDF010}"/>
              </a:ext>
            </a:extLst>
          </p:cNvPr>
          <p:cNvCxnSpPr>
            <a:stCxn id="7" idx="6"/>
            <a:endCxn id="6" idx="1"/>
          </p:cNvCxnSpPr>
          <p:nvPr/>
        </p:nvCxnSpPr>
        <p:spPr>
          <a:xfrm>
            <a:off x="3766088" y="2409987"/>
            <a:ext cx="4090885" cy="1368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803E677-6A42-4B86-9182-AAE4E3D597FB}"/>
              </a:ext>
            </a:extLst>
          </p:cNvPr>
          <p:cNvSpPr txBox="1"/>
          <p:nvPr/>
        </p:nvSpPr>
        <p:spPr>
          <a:xfrm>
            <a:off x="7421347" y="3719593"/>
            <a:ext cx="44006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What type of image is this?</a:t>
            </a:r>
          </a:p>
          <a:p>
            <a:r>
              <a:rPr lang="en-GB" dirty="0">
                <a:latin typeface="+mj-lt"/>
              </a:rPr>
              <a:t>What are these tiny squares called?</a:t>
            </a:r>
          </a:p>
          <a:p>
            <a:r>
              <a:rPr lang="en-GB" dirty="0">
                <a:latin typeface="+mj-lt"/>
              </a:rPr>
              <a:t>What do they contain and how are they represented so we can see them on our screen?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F87F16A-2EDF-43A1-ABA4-98718ADFCF91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5828229" y="4458257"/>
            <a:ext cx="1593118" cy="8111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279102" y="4551375"/>
            <a:ext cx="5549127" cy="146781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Put your answer here: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E57EEFC0-230D-468D-A130-56D9C079E2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234161"/>
              </p:ext>
            </p:extLst>
          </p:nvPr>
        </p:nvGraphicFramePr>
        <p:xfrm>
          <a:off x="7421347" y="5811733"/>
          <a:ext cx="3979761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9761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5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8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A66869B1-5530-4DE7-864F-7F8D12652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4507" y="5476741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987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103661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Colour depth</a:t>
            </a:r>
          </a:p>
          <a:p>
            <a:r>
              <a:rPr lang="en-GB" dirty="0">
                <a:latin typeface="+mj-lt"/>
              </a:rPr>
              <a:t>Colour depth identifies the number of bits stored per pixel. Complete the table below to identify the colour depth, depending on how many bits can be stored per pixel.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E515AF-63CB-4A15-9591-5F39CC614941}"/>
              </a:ext>
            </a:extLst>
          </p:cNvPr>
          <p:cNvSpPr txBox="1"/>
          <p:nvPr/>
        </p:nvSpPr>
        <p:spPr>
          <a:xfrm>
            <a:off x="157163" y="1144251"/>
            <a:ext cx="3128478" cy="374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latin typeface="+mj-lt"/>
              </a:rPr>
              <a:t>Example 1: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EEA8B2C-D06E-4B44-9E07-827F6C7017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636745"/>
              </p:ext>
            </p:extLst>
          </p:nvPr>
        </p:nvGraphicFramePr>
        <p:xfrm>
          <a:off x="157163" y="1629945"/>
          <a:ext cx="2694985" cy="2210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997">
                  <a:extLst>
                    <a:ext uri="{9D8B030D-6E8A-4147-A177-3AD203B41FA5}">
                      <a16:colId xmlns:a16="http://schemas.microsoft.com/office/drawing/2014/main" val="2585624010"/>
                    </a:ext>
                  </a:extLst>
                </a:gridCol>
                <a:gridCol w="538997">
                  <a:extLst>
                    <a:ext uri="{9D8B030D-6E8A-4147-A177-3AD203B41FA5}">
                      <a16:colId xmlns:a16="http://schemas.microsoft.com/office/drawing/2014/main" val="1901716784"/>
                    </a:ext>
                  </a:extLst>
                </a:gridCol>
                <a:gridCol w="538997">
                  <a:extLst>
                    <a:ext uri="{9D8B030D-6E8A-4147-A177-3AD203B41FA5}">
                      <a16:colId xmlns:a16="http://schemas.microsoft.com/office/drawing/2014/main" val="1982950329"/>
                    </a:ext>
                  </a:extLst>
                </a:gridCol>
                <a:gridCol w="538997">
                  <a:extLst>
                    <a:ext uri="{9D8B030D-6E8A-4147-A177-3AD203B41FA5}">
                      <a16:colId xmlns:a16="http://schemas.microsoft.com/office/drawing/2014/main" val="3300078781"/>
                    </a:ext>
                  </a:extLst>
                </a:gridCol>
                <a:gridCol w="538997">
                  <a:extLst>
                    <a:ext uri="{9D8B030D-6E8A-4147-A177-3AD203B41FA5}">
                      <a16:colId xmlns:a16="http://schemas.microsoft.com/office/drawing/2014/main" val="3852423019"/>
                    </a:ext>
                  </a:extLst>
                </a:gridCol>
              </a:tblGrid>
              <a:tr h="3683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644621"/>
                  </a:ext>
                </a:extLst>
              </a:tr>
              <a:tr h="36833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848667"/>
                  </a:ext>
                </a:extLst>
              </a:tr>
              <a:tr h="36833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630215"/>
                  </a:ext>
                </a:extLst>
              </a:tr>
              <a:tr h="3683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690734"/>
                  </a:ext>
                </a:extLst>
              </a:tr>
              <a:tr h="36833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400020"/>
                  </a:ext>
                </a:extLst>
              </a:tr>
              <a:tr h="3683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392704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452B2359-2BE4-4A77-A61A-074AA48EF8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700065"/>
              </p:ext>
            </p:extLst>
          </p:nvPr>
        </p:nvGraphicFramePr>
        <p:xfrm>
          <a:off x="3517914" y="1577201"/>
          <a:ext cx="2772275" cy="23083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455">
                  <a:extLst>
                    <a:ext uri="{9D8B030D-6E8A-4147-A177-3AD203B41FA5}">
                      <a16:colId xmlns:a16="http://schemas.microsoft.com/office/drawing/2014/main" val="2585624010"/>
                    </a:ext>
                  </a:extLst>
                </a:gridCol>
                <a:gridCol w="554455">
                  <a:extLst>
                    <a:ext uri="{9D8B030D-6E8A-4147-A177-3AD203B41FA5}">
                      <a16:colId xmlns:a16="http://schemas.microsoft.com/office/drawing/2014/main" val="1901716784"/>
                    </a:ext>
                  </a:extLst>
                </a:gridCol>
                <a:gridCol w="554455">
                  <a:extLst>
                    <a:ext uri="{9D8B030D-6E8A-4147-A177-3AD203B41FA5}">
                      <a16:colId xmlns:a16="http://schemas.microsoft.com/office/drawing/2014/main" val="1982950329"/>
                    </a:ext>
                  </a:extLst>
                </a:gridCol>
                <a:gridCol w="554455">
                  <a:extLst>
                    <a:ext uri="{9D8B030D-6E8A-4147-A177-3AD203B41FA5}">
                      <a16:colId xmlns:a16="http://schemas.microsoft.com/office/drawing/2014/main" val="3300078781"/>
                    </a:ext>
                  </a:extLst>
                </a:gridCol>
                <a:gridCol w="554455">
                  <a:extLst>
                    <a:ext uri="{9D8B030D-6E8A-4147-A177-3AD203B41FA5}">
                      <a16:colId xmlns:a16="http://schemas.microsoft.com/office/drawing/2014/main" val="3852423019"/>
                    </a:ext>
                  </a:extLst>
                </a:gridCol>
              </a:tblGrid>
              <a:tr h="384721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644621"/>
                  </a:ext>
                </a:extLst>
              </a:tr>
              <a:tr h="384721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48667"/>
                  </a:ext>
                </a:extLst>
              </a:tr>
              <a:tr h="384721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630215"/>
                  </a:ext>
                </a:extLst>
              </a:tr>
              <a:tr h="384721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690734"/>
                  </a:ext>
                </a:extLst>
              </a:tr>
              <a:tr h="384721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6400020"/>
                  </a:ext>
                </a:extLst>
              </a:tr>
              <a:tr h="384721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392704"/>
                  </a:ext>
                </a:extLst>
              </a:tr>
            </a:tbl>
          </a:graphicData>
        </a:graphic>
      </p:graphicFrame>
      <p:sp>
        <p:nvSpPr>
          <p:cNvPr id="7" name="Arrow: Right 6">
            <a:extLst>
              <a:ext uri="{FF2B5EF4-FFF2-40B4-BE49-F238E27FC236}">
                <a16:creationId xmlns:a16="http://schemas.microsoft.com/office/drawing/2014/main" id="{78E6AEBB-BFA8-48DB-8B26-799524F99794}"/>
              </a:ext>
            </a:extLst>
          </p:cNvPr>
          <p:cNvSpPr/>
          <p:nvPr/>
        </p:nvSpPr>
        <p:spPr>
          <a:xfrm>
            <a:off x="2929438" y="2432733"/>
            <a:ext cx="588476" cy="604433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DEFD44-B107-43E6-96CC-663DB19DD45A}"/>
              </a:ext>
            </a:extLst>
          </p:cNvPr>
          <p:cNvSpPr txBox="1"/>
          <p:nvPr/>
        </p:nvSpPr>
        <p:spPr>
          <a:xfrm>
            <a:off x="6367479" y="1577203"/>
            <a:ext cx="2125592" cy="2308324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This image can only store 1 bit per pixel (1 binary number) This means it can only display two possible colours. (e.g. 1 = Black, 0 = White)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69FFFE-459D-4275-A1B8-26296DFD068A}"/>
              </a:ext>
            </a:extLst>
          </p:cNvPr>
          <p:cNvSpPr txBox="1"/>
          <p:nvPr/>
        </p:nvSpPr>
        <p:spPr>
          <a:xfrm>
            <a:off x="157163" y="3948482"/>
            <a:ext cx="3128478" cy="374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latin typeface="+mj-lt"/>
              </a:rPr>
              <a:t>Example 2: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83187C1-15C4-4DFA-8307-4A134FD1B4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106908"/>
              </p:ext>
            </p:extLst>
          </p:nvPr>
        </p:nvGraphicFramePr>
        <p:xfrm>
          <a:off x="165471" y="4431592"/>
          <a:ext cx="2694985" cy="2210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997">
                  <a:extLst>
                    <a:ext uri="{9D8B030D-6E8A-4147-A177-3AD203B41FA5}">
                      <a16:colId xmlns:a16="http://schemas.microsoft.com/office/drawing/2014/main" val="2585624010"/>
                    </a:ext>
                  </a:extLst>
                </a:gridCol>
                <a:gridCol w="538997">
                  <a:extLst>
                    <a:ext uri="{9D8B030D-6E8A-4147-A177-3AD203B41FA5}">
                      <a16:colId xmlns:a16="http://schemas.microsoft.com/office/drawing/2014/main" val="1901716784"/>
                    </a:ext>
                  </a:extLst>
                </a:gridCol>
                <a:gridCol w="538997">
                  <a:extLst>
                    <a:ext uri="{9D8B030D-6E8A-4147-A177-3AD203B41FA5}">
                      <a16:colId xmlns:a16="http://schemas.microsoft.com/office/drawing/2014/main" val="1982950329"/>
                    </a:ext>
                  </a:extLst>
                </a:gridCol>
                <a:gridCol w="538997">
                  <a:extLst>
                    <a:ext uri="{9D8B030D-6E8A-4147-A177-3AD203B41FA5}">
                      <a16:colId xmlns:a16="http://schemas.microsoft.com/office/drawing/2014/main" val="3300078781"/>
                    </a:ext>
                  </a:extLst>
                </a:gridCol>
                <a:gridCol w="538997">
                  <a:extLst>
                    <a:ext uri="{9D8B030D-6E8A-4147-A177-3AD203B41FA5}">
                      <a16:colId xmlns:a16="http://schemas.microsoft.com/office/drawing/2014/main" val="3852423019"/>
                    </a:ext>
                  </a:extLst>
                </a:gridCol>
              </a:tblGrid>
              <a:tr h="3683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644621"/>
                  </a:ext>
                </a:extLst>
              </a:tr>
              <a:tr h="3683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48667"/>
                  </a:ext>
                </a:extLst>
              </a:tr>
              <a:tr h="36833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630215"/>
                  </a:ext>
                </a:extLst>
              </a:tr>
              <a:tr h="3683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690734"/>
                  </a:ext>
                </a:extLst>
              </a:tr>
              <a:tr h="3683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6400020"/>
                  </a:ext>
                </a:extLst>
              </a:tr>
              <a:tr h="3683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392704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3DE337C7-4C92-487B-90DA-EDB4C14CF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859649"/>
              </p:ext>
            </p:extLst>
          </p:nvPr>
        </p:nvGraphicFramePr>
        <p:xfrm>
          <a:off x="3517913" y="4431592"/>
          <a:ext cx="2694985" cy="21952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997">
                  <a:extLst>
                    <a:ext uri="{9D8B030D-6E8A-4147-A177-3AD203B41FA5}">
                      <a16:colId xmlns:a16="http://schemas.microsoft.com/office/drawing/2014/main" val="2585624010"/>
                    </a:ext>
                  </a:extLst>
                </a:gridCol>
                <a:gridCol w="538997">
                  <a:extLst>
                    <a:ext uri="{9D8B030D-6E8A-4147-A177-3AD203B41FA5}">
                      <a16:colId xmlns:a16="http://schemas.microsoft.com/office/drawing/2014/main" val="1901716784"/>
                    </a:ext>
                  </a:extLst>
                </a:gridCol>
                <a:gridCol w="538997">
                  <a:extLst>
                    <a:ext uri="{9D8B030D-6E8A-4147-A177-3AD203B41FA5}">
                      <a16:colId xmlns:a16="http://schemas.microsoft.com/office/drawing/2014/main" val="1982950329"/>
                    </a:ext>
                  </a:extLst>
                </a:gridCol>
                <a:gridCol w="538997">
                  <a:extLst>
                    <a:ext uri="{9D8B030D-6E8A-4147-A177-3AD203B41FA5}">
                      <a16:colId xmlns:a16="http://schemas.microsoft.com/office/drawing/2014/main" val="3300078781"/>
                    </a:ext>
                  </a:extLst>
                </a:gridCol>
                <a:gridCol w="538997">
                  <a:extLst>
                    <a:ext uri="{9D8B030D-6E8A-4147-A177-3AD203B41FA5}">
                      <a16:colId xmlns:a16="http://schemas.microsoft.com/office/drawing/2014/main" val="3852423019"/>
                    </a:ext>
                  </a:extLst>
                </a:gridCol>
              </a:tblGrid>
              <a:tr h="365869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644621"/>
                  </a:ext>
                </a:extLst>
              </a:tr>
              <a:tr h="365869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48667"/>
                  </a:ext>
                </a:extLst>
              </a:tr>
              <a:tr h="365869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630215"/>
                  </a:ext>
                </a:extLst>
              </a:tr>
              <a:tr h="365869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690734"/>
                  </a:ext>
                </a:extLst>
              </a:tr>
              <a:tr h="365869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6400020"/>
                  </a:ext>
                </a:extLst>
              </a:tr>
              <a:tr h="365869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392704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786D5C48-78AC-4555-9B37-38A075E81AC5}"/>
              </a:ext>
            </a:extLst>
          </p:cNvPr>
          <p:cNvSpPr txBox="1"/>
          <p:nvPr/>
        </p:nvSpPr>
        <p:spPr>
          <a:xfrm>
            <a:off x="6367479" y="4333278"/>
            <a:ext cx="2125592" cy="2308324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This image can store two bits per pixel (2 binary numbers) which means it can display four possible colours.  (e.g. 11 = Black, 10 = Dark grey etc..)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D3EA26E8-97A6-418F-A3BA-BA88BD1C4D45}"/>
              </a:ext>
            </a:extLst>
          </p:cNvPr>
          <p:cNvSpPr/>
          <p:nvPr/>
        </p:nvSpPr>
        <p:spPr>
          <a:xfrm>
            <a:off x="2925943" y="5185223"/>
            <a:ext cx="588476" cy="604433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DACA157-94F3-47E8-A485-BB58515818E4}"/>
              </a:ext>
            </a:extLst>
          </p:cNvPr>
          <p:cNvSpPr/>
          <p:nvPr/>
        </p:nvSpPr>
        <p:spPr>
          <a:xfrm>
            <a:off x="8632555" y="1128795"/>
            <a:ext cx="3402282" cy="39003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Questions: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158EC5E-E78F-4D59-91EA-32017D4B594A}"/>
              </a:ext>
            </a:extLst>
          </p:cNvPr>
          <p:cNvSpPr/>
          <p:nvPr/>
        </p:nvSpPr>
        <p:spPr>
          <a:xfrm>
            <a:off x="8632555" y="1629945"/>
            <a:ext cx="3402282" cy="88909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Complete the missing pixels in the image shown in Example 2.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10A279C-5C40-4020-AB85-BC52F8D0F45C}"/>
              </a:ext>
            </a:extLst>
          </p:cNvPr>
          <p:cNvSpPr/>
          <p:nvPr/>
        </p:nvSpPr>
        <p:spPr>
          <a:xfrm>
            <a:off x="8632555" y="2635885"/>
            <a:ext cx="3402282" cy="124964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Complete the table below to identify the colour depth, depending on how many bits can be stored per pixel. </a:t>
            </a:r>
            <a:endParaRPr lang="en-GB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/>
          </a:p>
        </p:txBody>
      </p:sp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CE76EF67-73D7-4269-BC37-B37742D028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328636"/>
              </p:ext>
            </p:extLst>
          </p:nvPr>
        </p:nvGraphicFramePr>
        <p:xfrm>
          <a:off x="8647652" y="4046166"/>
          <a:ext cx="3402281" cy="258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9566">
                  <a:extLst>
                    <a:ext uri="{9D8B030D-6E8A-4147-A177-3AD203B41FA5}">
                      <a16:colId xmlns:a16="http://schemas.microsoft.com/office/drawing/2014/main" val="2937220203"/>
                    </a:ext>
                  </a:extLst>
                </a:gridCol>
                <a:gridCol w="1602715">
                  <a:extLst>
                    <a:ext uri="{9D8B030D-6E8A-4147-A177-3AD203B41FA5}">
                      <a16:colId xmlns:a16="http://schemas.microsoft.com/office/drawing/2014/main" val="21176115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Bits per pixel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Colours stored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9970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28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8879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077634"/>
                  </a:ext>
                </a:extLst>
              </a:tr>
              <a:tr h="12361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3200157"/>
                  </a:ext>
                </a:extLst>
              </a:tr>
              <a:tr h="242147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6794977"/>
                  </a:ext>
                </a:extLst>
              </a:tr>
              <a:tr h="12361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44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8175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11913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Pixel art!</a:t>
            </a:r>
          </a:p>
          <a:p>
            <a:r>
              <a:rPr lang="en-GB" dirty="0">
                <a:latin typeface="+mj-lt"/>
              </a:rPr>
              <a:t>Complete the graphic below by colouring in each pixel. Each number represents a colour in the key found on the right. The first to guess correctly wins!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38E08239-8D3E-4579-A362-A71549B6B5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209521"/>
              </p:ext>
            </p:extLst>
          </p:nvPr>
        </p:nvGraphicFramePr>
        <p:xfrm>
          <a:off x="2460032" y="1256331"/>
          <a:ext cx="6699465" cy="50979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46631">
                  <a:extLst>
                    <a:ext uri="{9D8B030D-6E8A-4147-A177-3AD203B41FA5}">
                      <a16:colId xmlns:a16="http://schemas.microsoft.com/office/drawing/2014/main" val="394627803"/>
                    </a:ext>
                  </a:extLst>
                </a:gridCol>
                <a:gridCol w="446631">
                  <a:extLst>
                    <a:ext uri="{9D8B030D-6E8A-4147-A177-3AD203B41FA5}">
                      <a16:colId xmlns:a16="http://schemas.microsoft.com/office/drawing/2014/main" val="2464989778"/>
                    </a:ext>
                  </a:extLst>
                </a:gridCol>
                <a:gridCol w="446631">
                  <a:extLst>
                    <a:ext uri="{9D8B030D-6E8A-4147-A177-3AD203B41FA5}">
                      <a16:colId xmlns:a16="http://schemas.microsoft.com/office/drawing/2014/main" val="3077405429"/>
                    </a:ext>
                  </a:extLst>
                </a:gridCol>
                <a:gridCol w="446631">
                  <a:extLst>
                    <a:ext uri="{9D8B030D-6E8A-4147-A177-3AD203B41FA5}">
                      <a16:colId xmlns:a16="http://schemas.microsoft.com/office/drawing/2014/main" val="395305280"/>
                    </a:ext>
                  </a:extLst>
                </a:gridCol>
                <a:gridCol w="446631">
                  <a:extLst>
                    <a:ext uri="{9D8B030D-6E8A-4147-A177-3AD203B41FA5}">
                      <a16:colId xmlns:a16="http://schemas.microsoft.com/office/drawing/2014/main" val="3048163971"/>
                    </a:ext>
                  </a:extLst>
                </a:gridCol>
                <a:gridCol w="446631">
                  <a:extLst>
                    <a:ext uri="{9D8B030D-6E8A-4147-A177-3AD203B41FA5}">
                      <a16:colId xmlns:a16="http://schemas.microsoft.com/office/drawing/2014/main" val="2343343132"/>
                    </a:ext>
                  </a:extLst>
                </a:gridCol>
                <a:gridCol w="446631">
                  <a:extLst>
                    <a:ext uri="{9D8B030D-6E8A-4147-A177-3AD203B41FA5}">
                      <a16:colId xmlns:a16="http://schemas.microsoft.com/office/drawing/2014/main" val="3873637608"/>
                    </a:ext>
                  </a:extLst>
                </a:gridCol>
                <a:gridCol w="446631">
                  <a:extLst>
                    <a:ext uri="{9D8B030D-6E8A-4147-A177-3AD203B41FA5}">
                      <a16:colId xmlns:a16="http://schemas.microsoft.com/office/drawing/2014/main" val="169562889"/>
                    </a:ext>
                  </a:extLst>
                </a:gridCol>
                <a:gridCol w="446631">
                  <a:extLst>
                    <a:ext uri="{9D8B030D-6E8A-4147-A177-3AD203B41FA5}">
                      <a16:colId xmlns:a16="http://schemas.microsoft.com/office/drawing/2014/main" val="2758965699"/>
                    </a:ext>
                  </a:extLst>
                </a:gridCol>
                <a:gridCol w="446631">
                  <a:extLst>
                    <a:ext uri="{9D8B030D-6E8A-4147-A177-3AD203B41FA5}">
                      <a16:colId xmlns:a16="http://schemas.microsoft.com/office/drawing/2014/main" val="75586144"/>
                    </a:ext>
                  </a:extLst>
                </a:gridCol>
                <a:gridCol w="446631">
                  <a:extLst>
                    <a:ext uri="{9D8B030D-6E8A-4147-A177-3AD203B41FA5}">
                      <a16:colId xmlns:a16="http://schemas.microsoft.com/office/drawing/2014/main" val="439727538"/>
                    </a:ext>
                  </a:extLst>
                </a:gridCol>
                <a:gridCol w="446631">
                  <a:extLst>
                    <a:ext uri="{9D8B030D-6E8A-4147-A177-3AD203B41FA5}">
                      <a16:colId xmlns:a16="http://schemas.microsoft.com/office/drawing/2014/main" val="3940077935"/>
                    </a:ext>
                  </a:extLst>
                </a:gridCol>
                <a:gridCol w="446631">
                  <a:extLst>
                    <a:ext uri="{9D8B030D-6E8A-4147-A177-3AD203B41FA5}">
                      <a16:colId xmlns:a16="http://schemas.microsoft.com/office/drawing/2014/main" val="3179646923"/>
                    </a:ext>
                  </a:extLst>
                </a:gridCol>
                <a:gridCol w="446631">
                  <a:extLst>
                    <a:ext uri="{9D8B030D-6E8A-4147-A177-3AD203B41FA5}">
                      <a16:colId xmlns:a16="http://schemas.microsoft.com/office/drawing/2014/main" val="1283156243"/>
                    </a:ext>
                  </a:extLst>
                </a:gridCol>
                <a:gridCol w="446631">
                  <a:extLst>
                    <a:ext uri="{9D8B030D-6E8A-4147-A177-3AD203B41FA5}">
                      <a16:colId xmlns:a16="http://schemas.microsoft.com/office/drawing/2014/main" val="744332447"/>
                    </a:ext>
                  </a:extLst>
                </a:gridCol>
              </a:tblGrid>
              <a:tr h="3398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70393851"/>
                  </a:ext>
                </a:extLst>
              </a:tr>
              <a:tr h="3398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0438957"/>
                  </a:ext>
                </a:extLst>
              </a:tr>
              <a:tr h="3398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11220639"/>
                  </a:ext>
                </a:extLst>
              </a:tr>
              <a:tr h="3398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44995779"/>
                  </a:ext>
                </a:extLst>
              </a:tr>
              <a:tr h="3398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9253590"/>
                  </a:ext>
                </a:extLst>
              </a:tr>
              <a:tr h="3398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09534660"/>
                  </a:ext>
                </a:extLst>
              </a:tr>
              <a:tr h="3398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03317496"/>
                  </a:ext>
                </a:extLst>
              </a:tr>
              <a:tr h="3398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67683394"/>
                  </a:ext>
                </a:extLst>
              </a:tr>
              <a:tr h="3398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5525842"/>
                  </a:ext>
                </a:extLst>
              </a:tr>
              <a:tr h="3398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5887697"/>
                  </a:ext>
                </a:extLst>
              </a:tr>
              <a:tr h="3398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6675859"/>
                  </a:ext>
                </a:extLst>
              </a:tr>
              <a:tr h="3398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3946553"/>
                  </a:ext>
                </a:extLst>
              </a:tr>
              <a:tr h="3398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27511039"/>
                  </a:ext>
                </a:extLst>
              </a:tr>
              <a:tr h="3398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58483206"/>
                  </a:ext>
                </a:extLst>
              </a:tr>
              <a:tr h="3398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  <a:latin typeface="+mj-lt"/>
                        </a:rPr>
                        <a:t>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6047036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0655904E-BD09-4D8A-B9D5-17667D39F0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4402" y="1659287"/>
            <a:ext cx="582941" cy="24322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D3F10C-6A09-438E-B0AB-54D83B9486F6}"/>
              </a:ext>
            </a:extLst>
          </p:cNvPr>
          <p:cNvSpPr txBox="1"/>
          <p:nvPr/>
        </p:nvSpPr>
        <p:spPr>
          <a:xfrm>
            <a:off x="10204402" y="1144251"/>
            <a:ext cx="768398" cy="374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KEY</a:t>
            </a:r>
          </a:p>
        </p:txBody>
      </p:sp>
    </p:spTree>
    <p:extLst>
      <p:ext uri="{BB962C8B-B14F-4D97-AF65-F5344CB8AC3E}">
        <p14:creationId xmlns:p14="http://schemas.microsoft.com/office/powerpoint/2010/main" val="559146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1191355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Resolution</a:t>
            </a:r>
          </a:p>
          <a:p>
            <a:r>
              <a:rPr lang="en-GB" dirty="0">
                <a:latin typeface="+mj-lt"/>
              </a:rPr>
              <a:t>Resolution refers to the number of pixels that are stored per inch in a digital image. This is commonly referred to as PPI (Pixels per inch) or DPI (Dots per inch). The most pixels stored per inch will reduce chance of pixilation and create a sharper and better quality image.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4C558FB-C19A-4ECB-81EC-38D38F71C6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639706"/>
              </p:ext>
            </p:extLst>
          </p:nvPr>
        </p:nvGraphicFramePr>
        <p:xfrm>
          <a:off x="5416498" y="5992812"/>
          <a:ext cx="6588133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8133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Key term: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>
                          <a:latin typeface="Tw Cen MT" panose="020B0602020104020603" pitchFamily="34" charset="0"/>
                        </a:rPr>
                        <a:t>Resolution </a:t>
                      </a:r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refers to the number of pixels that can be stored per inch.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3" name="Picture 12" descr="Key Icons - Download Free Vector Icons | Noun Project">
            <a:extLst>
              <a:ext uri="{FF2B5EF4-FFF2-40B4-BE49-F238E27FC236}">
                <a16:creationId xmlns:a16="http://schemas.microsoft.com/office/drawing/2014/main" id="{F1C0F1C7-6D2D-4934-96CB-C573486D7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51529">
            <a:off x="11466962" y="5669211"/>
            <a:ext cx="601760" cy="64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1398EAE-358C-470B-9DB6-B74507B6C9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8955"/>
          <a:stretch/>
        </p:blipFill>
        <p:spPr>
          <a:xfrm>
            <a:off x="121287" y="1421250"/>
            <a:ext cx="6940821" cy="215688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E19B236-34D3-44C7-A112-2CA1A15C8F9D}"/>
              </a:ext>
            </a:extLst>
          </p:cNvPr>
          <p:cNvSpPr txBox="1"/>
          <p:nvPr/>
        </p:nvSpPr>
        <p:spPr>
          <a:xfrm>
            <a:off x="526943" y="3638727"/>
            <a:ext cx="5362413" cy="203132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As you can see in this example, the more pixels creates a sharper and better looking image. </a:t>
            </a:r>
          </a:p>
          <a:p>
            <a:r>
              <a:rPr lang="en-GB" dirty="0">
                <a:latin typeface="+mj-lt"/>
              </a:rPr>
              <a:t>300 DPI is very common resolution used for high quality prints that are in a JPG or TIFF format.</a:t>
            </a:r>
          </a:p>
          <a:p>
            <a:r>
              <a:rPr lang="en-GB" dirty="0">
                <a:latin typeface="+mj-lt"/>
              </a:rPr>
              <a:t>72 DPI is commonly used for graphics that will be web based. PNG is a suitable file format for this as it makes it easier to upscale an image without losing it’s quality.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89D1B5FB-BE2D-41C1-A41D-4E1802B88F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177973"/>
              </p:ext>
            </p:extLst>
          </p:nvPr>
        </p:nvGraphicFramePr>
        <p:xfrm>
          <a:off x="7097981" y="2707545"/>
          <a:ext cx="4861852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6581">
                  <a:extLst>
                    <a:ext uri="{9D8B030D-6E8A-4147-A177-3AD203B41FA5}">
                      <a16:colId xmlns:a16="http://schemas.microsoft.com/office/drawing/2014/main" val="1050334169"/>
                    </a:ext>
                  </a:extLst>
                </a:gridCol>
                <a:gridCol w="1706737">
                  <a:extLst>
                    <a:ext uri="{9D8B030D-6E8A-4147-A177-3AD203B41FA5}">
                      <a16:colId xmlns:a16="http://schemas.microsoft.com/office/drawing/2014/main" val="1680010800"/>
                    </a:ext>
                  </a:extLst>
                </a:gridCol>
                <a:gridCol w="1788534">
                  <a:extLst>
                    <a:ext uri="{9D8B030D-6E8A-4147-A177-3AD203B41FA5}">
                      <a16:colId xmlns:a16="http://schemas.microsoft.com/office/drawing/2014/main" val="24181067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800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latin typeface="+mj-lt"/>
                          <a:cs typeface="Leelawadee" panose="020B0502040204020203" pitchFamily="34" charset="-34"/>
                        </a:rPr>
                        <a:t>Size of the</a:t>
                      </a:r>
                      <a:r>
                        <a:rPr lang="en-GB" sz="1800" b="1" baseline="0" dirty="0">
                          <a:latin typeface="+mj-lt"/>
                          <a:cs typeface="Leelawadee" panose="020B0502040204020203" pitchFamily="34" charset="-34"/>
                        </a:rPr>
                        <a:t> file</a:t>
                      </a:r>
                      <a:endParaRPr lang="en-GB" sz="1800" b="1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latin typeface="+mj-lt"/>
                          <a:cs typeface="Leelawadee" panose="020B0502040204020203" pitchFamily="34" charset="-34"/>
                        </a:rPr>
                        <a:t>Quality</a:t>
                      </a:r>
                      <a:r>
                        <a:rPr lang="en-GB" sz="1800" b="1" baseline="0" dirty="0">
                          <a:latin typeface="+mj-lt"/>
                          <a:cs typeface="Leelawadee" panose="020B0502040204020203" pitchFamily="34" charset="-34"/>
                        </a:rPr>
                        <a:t> of the file</a:t>
                      </a:r>
                      <a:endParaRPr lang="en-GB" sz="1800" b="1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44292"/>
                  </a:ext>
                </a:extLst>
              </a:tr>
              <a:tr h="42762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  <a:cs typeface="Leelawadee" panose="020B0502040204020203" pitchFamily="34" charset="-34"/>
                        </a:rPr>
                        <a:t>Low resolution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  <a:cs typeface="Leelawadee" panose="020B0502040204020203" pitchFamily="34" charset="-34"/>
                        </a:rPr>
                        <a:t>DECREASE</a:t>
                      </a:r>
                    </a:p>
                    <a:p>
                      <a:r>
                        <a:rPr lang="en-GB" sz="1800" dirty="0">
                          <a:latin typeface="+mj-lt"/>
                          <a:cs typeface="Leelawadee" panose="020B0502040204020203" pitchFamily="34" charset="-34"/>
                        </a:rPr>
                        <a:t>OR</a:t>
                      </a:r>
                    </a:p>
                    <a:p>
                      <a:r>
                        <a:rPr lang="en-GB" sz="1800" dirty="0">
                          <a:latin typeface="+mj-lt"/>
                          <a:cs typeface="Leelawadee" panose="020B0502040204020203" pitchFamily="34" charset="-34"/>
                        </a:rPr>
                        <a:t>INCREASE</a:t>
                      </a:r>
                    </a:p>
                    <a:p>
                      <a:endParaRPr lang="en-GB" sz="1800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Leelawadee" panose="020B0502040204020203" pitchFamily="34" charset="-34"/>
                        </a:rPr>
                        <a:t>DECREASE</a:t>
                      </a:r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Leelawadee" panose="020B0502040204020203" pitchFamily="34" charset="-34"/>
                        </a:rPr>
                        <a:t>OR</a:t>
                      </a:r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Leelawadee" panose="020B0502040204020203" pitchFamily="34" charset="-34"/>
                        </a:rPr>
                        <a:t>INCREASE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6980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  <a:cs typeface="Leelawadee" panose="020B0502040204020203" pitchFamily="34" charset="-34"/>
                        </a:rPr>
                        <a:t>High</a:t>
                      </a:r>
                      <a:r>
                        <a:rPr lang="en-GB" sz="1800" baseline="0" dirty="0">
                          <a:latin typeface="+mj-lt"/>
                          <a:cs typeface="Leelawadee" panose="020B0502040204020203" pitchFamily="34" charset="-34"/>
                        </a:rPr>
                        <a:t> Resolution</a:t>
                      </a:r>
                      <a:endParaRPr lang="en-GB" sz="1800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Leelawadee" panose="020B0502040204020203" pitchFamily="34" charset="-34"/>
                        </a:rPr>
                        <a:t>DECREASE</a:t>
                      </a:r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Leelawadee" panose="020B0502040204020203" pitchFamily="34" charset="-34"/>
                        </a:rPr>
                        <a:t>OR</a:t>
                      </a:r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Leelawadee" panose="020B0502040204020203" pitchFamily="34" charset="-34"/>
                        </a:rPr>
                        <a:t>INCREASE</a:t>
                      </a:r>
                    </a:p>
                    <a:p>
                      <a:endParaRPr lang="en-GB" sz="1800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Leelawadee" panose="020B0502040204020203" pitchFamily="34" charset="-34"/>
                        </a:rPr>
                        <a:t>DECREASE</a:t>
                      </a:r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Leelawadee" panose="020B0502040204020203" pitchFamily="34" charset="-34"/>
                        </a:rPr>
                        <a:t>OR</a:t>
                      </a:r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Leelawadee" panose="020B0502040204020203" pitchFamily="34" charset="-34"/>
                        </a:rPr>
                        <a:t>INCREASE</a:t>
                      </a:r>
                    </a:p>
                    <a:p>
                      <a:endParaRPr lang="en-GB" sz="1800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9346263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39113E61-1DF3-4B7E-A598-48CE987AA3EF}"/>
              </a:ext>
            </a:extLst>
          </p:cNvPr>
          <p:cNvSpPr/>
          <p:nvPr/>
        </p:nvSpPr>
        <p:spPr>
          <a:xfrm>
            <a:off x="7097983" y="1335239"/>
            <a:ext cx="4861851" cy="39003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Questions: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76D75E8-40CD-4283-B67F-57472DA86FE3}"/>
              </a:ext>
            </a:extLst>
          </p:cNvPr>
          <p:cNvSpPr/>
          <p:nvPr/>
        </p:nvSpPr>
        <p:spPr>
          <a:xfrm>
            <a:off x="7097982" y="1771863"/>
            <a:ext cx="4861851" cy="88909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Circle one of the two options below to assess the impact a change in resolution can have on the quality and size of the file.</a:t>
            </a:r>
            <a:endParaRPr lang="en-GB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201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Memory requirements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7163" y="722154"/>
            <a:ext cx="6515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>
                <a:latin typeface="+mj-lt"/>
              </a:rPr>
              <a:t>Formula:</a:t>
            </a:r>
          </a:p>
        </p:txBody>
      </p:sp>
      <p:sp>
        <p:nvSpPr>
          <p:cNvPr id="5" name="Rectangle 4"/>
          <p:cNvSpPr/>
          <p:nvPr/>
        </p:nvSpPr>
        <p:spPr>
          <a:xfrm>
            <a:off x="271462" y="1122264"/>
            <a:ext cx="11444287" cy="11191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HEIGHT * WIDTH * COLOUR DEPTH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271463" y="3002608"/>
          <a:ext cx="7372354" cy="3571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1650">
                  <a:extLst>
                    <a:ext uri="{9D8B030D-6E8A-4147-A177-3AD203B41FA5}">
                      <a16:colId xmlns:a16="http://schemas.microsoft.com/office/drawing/2014/main" val="1381257106"/>
                    </a:ext>
                  </a:extLst>
                </a:gridCol>
                <a:gridCol w="1743075">
                  <a:extLst>
                    <a:ext uri="{9D8B030D-6E8A-4147-A177-3AD203B41FA5}">
                      <a16:colId xmlns:a16="http://schemas.microsoft.com/office/drawing/2014/main" val="273065861"/>
                    </a:ext>
                  </a:extLst>
                </a:gridCol>
                <a:gridCol w="1885951">
                  <a:extLst>
                    <a:ext uri="{9D8B030D-6E8A-4147-A177-3AD203B41FA5}">
                      <a16:colId xmlns:a16="http://schemas.microsoft.com/office/drawing/2014/main" val="2595048270"/>
                    </a:ext>
                  </a:extLst>
                </a:gridCol>
                <a:gridCol w="1971678">
                  <a:extLst>
                    <a:ext uri="{9D8B030D-6E8A-4147-A177-3AD203B41FA5}">
                      <a16:colId xmlns:a16="http://schemas.microsoft.com/office/drawing/2014/main" val="20553159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  <a:cs typeface="Leelawadee" panose="020B0502040204020203" pitchFamily="34" charset="-34"/>
                        </a:rPr>
                        <a:t>Image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  <a:cs typeface="Leelawadee" panose="020B0502040204020203" pitchFamily="34" charset="-34"/>
                        </a:rPr>
                        <a:t>Size in bits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  <a:cs typeface="Leelawadee" panose="020B0502040204020203" pitchFamily="34" charset="-34"/>
                        </a:rPr>
                        <a:t>Size in</a:t>
                      </a:r>
                      <a:r>
                        <a:rPr lang="en-GB" sz="1600" baseline="0" dirty="0">
                          <a:latin typeface="+mj-lt"/>
                          <a:cs typeface="Leelawadee" panose="020B0502040204020203" pitchFamily="34" charset="-34"/>
                        </a:rPr>
                        <a:t> bytes</a:t>
                      </a:r>
                      <a:endParaRPr lang="en-GB" sz="1600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  <a:cs typeface="Leelawadee" panose="020B0502040204020203" pitchFamily="34" charset="-34"/>
                        </a:rPr>
                        <a:t>Size</a:t>
                      </a:r>
                      <a:r>
                        <a:rPr lang="en-GB" sz="1600" baseline="0" dirty="0">
                          <a:latin typeface="+mj-lt"/>
                          <a:cs typeface="Leelawadee" panose="020B0502040204020203" pitchFamily="34" charset="-34"/>
                        </a:rPr>
                        <a:t> in MB</a:t>
                      </a:r>
                      <a:endParaRPr lang="en-GB" sz="1600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7194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  <a:cs typeface="Leelawadee" panose="020B0502040204020203" pitchFamily="34" charset="-34"/>
                        </a:rPr>
                        <a:t>Height</a:t>
                      </a:r>
                      <a:r>
                        <a:rPr lang="en-GB" sz="1600" baseline="0" dirty="0">
                          <a:latin typeface="+mj-lt"/>
                          <a:cs typeface="Leelawadee" panose="020B0502040204020203" pitchFamily="34" charset="-34"/>
                        </a:rPr>
                        <a:t> = 600</a:t>
                      </a:r>
                    </a:p>
                    <a:p>
                      <a:r>
                        <a:rPr lang="en-GB" sz="1600" baseline="0" dirty="0">
                          <a:latin typeface="+mj-lt"/>
                          <a:cs typeface="Leelawadee" panose="020B0502040204020203" pitchFamily="34" charset="-34"/>
                        </a:rPr>
                        <a:t>Width = 800</a:t>
                      </a:r>
                    </a:p>
                    <a:p>
                      <a:r>
                        <a:rPr lang="en-GB" sz="1600" baseline="0" dirty="0">
                          <a:latin typeface="+mj-lt"/>
                          <a:cs typeface="Leelawadee" panose="020B0502040204020203" pitchFamily="34" charset="-34"/>
                        </a:rPr>
                        <a:t>Colour depth = 2</a:t>
                      </a:r>
                      <a:endParaRPr lang="en-GB" sz="1600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  <a:cs typeface="Leelawadee" panose="020B0502040204020203" pitchFamily="34" charset="-34"/>
                        </a:rPr>
                        <a:t>600 x 800 = 480,000 x 2</a:t>
                      </a:r>
                      <a:r>
                        <a:rPr lang="en-GB" sz="1600" baseline="0" dirty="0">
                          <a:latin typeface="+mj-lt"/>
                          <a:cs typeface="Leelawadee" panose="020B0502040204020203" pitchFamily="34" charset="-34"/>
                        </a:rPr>
                        <a:t> = </a:t>
                      </a:r>
                      <a:r>
                        <a:rPr lang="en-GB" sz="1600" u="sng" baseline="0" dirty="0">
                          <a:latin typeface="+mj-lt"/>
                          <a:cs typeface="Leelawadee" panose="020B0502040204020203" pitchFamily="34" charset="-34"/>
                        </a:rPr>
                        <a:t>960,000</a:t>
                      </a:r>
                      <a:endParaRPr lang="en-GB" sz="1600" u="sng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  <a:cs typeface="Leelawadee" panose="020B0502040204020203" pitchFamily="34" charset="-34"/>
                        </a:rPr>
                        <a:t>960,000/8 = </a:t>
                      </a:r>
                      <a:r>
                        <a:rPr lang="en-GB" sz="1600" u="sng" dirty="0">
                          <a:effectLst/>
                          <a:latin typeface="+mj-lt"/>
                          <a:cs typeface="Leelawadee" panose="020B0502040204020203" pitchFamily="34" charset="-34"/>
                        </a:rPr>
                        <a:t>120,000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  <a:cs typeface="Leelawadee" panose="020B0502040204020203" pitchFamily="34" charset="-34"/>
                        </a:rPr>
                        <a:t>120,000 / 1000 = 120KB</a:t>
                      </a:r>
                    </a:p>
                    <a:p>
                      <a:r>
                        <a:rPr lang="en-GB" sz="1600" dirty="0">
                          <a:latin typeface="+mj-lt"/>
                          <a:cs typeface="Leelawadee" panose="020B0502040204020203" pitchFamily="34" charset="-34"/>
                        </a:rPr>
                        <a:t>120KB/</a:t>
                      </a:r>
                      <a:r>
                        <a:rPr lang="en-GB" sz="1600" baseline="0" dirty="0">
                          <a:latin typeface="+mj-lt"/>
                          <a:cs typeface="Leelawadee" panose="020B0502040204020203" pitchFamily="34" charset="-34"/>
                        </a:rPr>
                        <a:t> 1000 = </a:t>
                      </a:r>
                      <a:r>
                        <a:rPr lang="en-GB" sz="1600" u="sng" baseline="0" dirty="0">
                          <a:latin typeface="+mj-lt"/>
                          <a:cs typeface="Leelawadee" panose="020B0502040204020203" pitchFamily="34" charset="-34"/>
                        </a:rPr>
                        <a:t>0.12 MB</a:t>
                      </a:r>
                      <a:endParaRPr lang="en-GB" sz="1600" u="sng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443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  <a:cs typeface="Leelawadee" panose="020B0502040204020203" pitchFamily="34" charset="-34"/>
                        </a:rPr>
                        <a:t>Height</a:t>
                      </a:r>
                      <a:r>
                        <a:rPr lang="en-GB" sz="1600" baseline="0" dirty="0">
                          <a:latin typeface="+mj-lt"/>
                          <a:cs typeface="Leelawadee" panose="020B0502040204020203" pitchFamily="34" charset="-34"/>
                        </a:rPr>
                        <a:t> = 200</a:t>
                      </a:r>
                    </a:p>
                    <a:p>
                      <a:r>
                        <a:rPr lang="en-GB" sz="1600" baseline="0" dirty="0">
                          <a:latin typeface="+mj-lt"/>
                          <a:cs typeface="Leelawadee" panose="020B0502040204020203" pitchFamily="34" charset="-34"/>
                        </a:rPr>
                        <a:t>Width = 300</a:t>
                      </a:r>
                    </a:p>
                    <a:p>
                      <a:r>
                        <a:rPr lang="en-GB" sz="1600" baseline="0" dirty="0">
                          <a:latin typeface="+mj-lt"/>
                          <a:cs typeface="Leelawadee" panose="020B0502040204020203" pitchFamily="34" charset="-34"/>
                        </a:rPr>
                        <a:t>Colour depth = 4</a:t>
                      </a:r>
                      <a:endParaRPr lang="en-GB" sz="1600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j-lt"/>
                        <a:cs typeface="Leelawadee" panose="020B0502040204020203" pitchFamily="34" charset="-34"/>
                      </a:endParaRPr>
                    </a:p>
                    <a:p>
                      <a:endParaRPr lang="en-GB" sz="1600" dirty="0">
                        <a:latin typeface="+mj-lt"/>
                        <a:cs typeface="Leelawadee" panose="020B0502040204020203" pitchFamily="34" charset="-34"/>
                      </a:endParaRPr>
                    </a:p>
                    <a:p>
                      <a:endParaRPr lang="en-GB" sz="1600" dirty="0">
                        <a:latin typeface="+mj-lt"/>
                        <a:cs typeface="Leelawadee" panose="020B0502040204020203" pitchFamily="34" charset="-34"/>
                      </a:endParaRPr>
                    </a:p>
                    <a:p>
                      <a:endParaRPr lang="en-GB" sz="1600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u="sng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69153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  <a:cs typeface="Leelawadee" panose="020B0502040204020203" pitchFamily="34" charset="-34"/>
                        </a:rPr>
                        <a:t>Height = 400</a:t>
                      </a:r>
                    </a:p>
                    <a:p>
                      <a:r>
                        <a:rPr lang="en-GB" sz="1600" dirty="0">
                          <a:latin typeface="+mj-lt"/>
                          <a:cs typeface="Leelawadee" panose="020B0502040204020203" pitchFamily="34" charset="-34"/>
                        </a:rPr>
                        <a:t>Width = 100</a:t>
                      </a:r>
                    </a:p>
                    <a:p>
                      <a:r>
                        <a:rPr lang="en-GB" sz="1600" dirty="0">
                          <a:latin typeface="+mj-lt"/>
                          <a:cs typeface="Leelawadee" panose="020B0502040204020203" pitchFamily="34" charset="-34"/>
                        </a:rPr>
                        <a:t>Colour depth =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j-lt"/>
                        <a:cs typeface="Leelawadee" panose="020B0502040204020203" pitchFamily="34" charset="-34"/>
                      </a:endParaRPr>
                    </a:p>
                    <a:p>
                      <a:endParaRPr lang="en-GB" sz="1600" dirty="0">
                        <a:latin typeface="+mj-lt"/>
                        <a:cs typeface="Leelawadee" panose="020B0502040204020203" pitchFamily="34" charset="-34"/>
                      </a:endParaRPr>
                    </a:p>
                    <a:p>
                      <a:endParaRPr lang="en-GB" sz="1600" dirty="0">
                        <a:latin typeface="+mj-lt"/>
                        <a:cs typeface="Leelawadee" panose="020B0502040204020203" pitchFamily="34" charset="-34"/>
                      </a:endParaRPr>
                    </a:p>
                    <a:p>
                      <a:endParaRPr lang="en-GB" sz="1600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u="sng" dirty="0">
                        <a:latin typeface="+mj-lt"/>
                        <a:cs typeface="Leelawadee" panose="020B0502040204020203" pitchFamily="34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061938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7962627" y="3597198"/>
          <a:ext cx="3738836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9905">
                  <a:extLst>
                    <a:ext uri="{9D8B030D-6E8A-4147-A177-3AD203B41FA5}">
                      <a16:colId xmlns:a16="http://schemas.microsoft.com/office/drawing/2014/main" val="1387041608"/>
                    </a:ext>
                  </a:extLst>
                </a:gridCol>
                <a:gridCol w="1688931">
                  <a:extLst>
                    <a:ext uri="{9D8B030D-6E8A-4147-A177-3AD203B41FA5}">
                      <a16:colId xmlns:a16="http://schemas.microsoft.com/office/drawing/2014/main" val="38435329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Single 1 or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233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Byte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8 bits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4882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KB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1000 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283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MB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1000 KB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972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1000 MB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640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TB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1000 GB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046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1000 TB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2147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1000 PB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0974545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271463" y="2322851"/>
            <a:ext cx="11444286" cy="55819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Calculate the file size of each image using the details below. Show your working out. NO CALCULATOR ALLOWED!</a:t>
            </a:r>
          </a:p>
        </p:txBody>
      </p:sp>
    </p:spTree>
    <p:extLst>
      <p:ext uri="{BB962C8B-B14F-4D97-AF65-F5344CB8AC3E}">
        <p14:creationId xmlns:p14="http://schemas.microsoft.com/office/powerpoint/2010/main" val="151802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119135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Vector v Bitmap</a:t>
            </a:r>
          </a:p>
          <a:p>
            <a:r>
              <a:rPr lang="en-GB" dirty="0">
                <a:latin typeface="+mj-lt"/>
              </a:rPr>
              <a:t>Complete this table to compare Vector graphics against Bitmap graphics.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C2B5299-1FF5-42FE-A8F4-3643843A769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09966" y="846330"/>
          <a:ext cx="11572068" cy="51658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22306">
                  <a:extLst>
                    <a:ext uri="{9D8B030D-6E8A-4147-A177-3AD203B41FA5}">
                      <a16:colId xmlns:a16="http://schemas.microsoft.com/office/drawing/2014/main" val="4264247942"/>
                    </a:ext>
                  </a:extLst>
                </a:gridCol>
                <a:gridCol w="4525505">
                  <a:extLst>
                    <a:ext uri="{9D8B030D-6E8A-4147-A177-3AD203B41FA5}">
                      <a16:colId xmlns:a16="http://schemas.microsoft.com/office/drawing/2014/main" val="157741332"/>
                    </a:ext>
                  </a:extLst>
                </a:gridCol>
                <a:gridCol w="4724257">
                  <a:extLst>
                    <a:ext uri="{9D8B030D-6E8A-4147-A177-3AD203B41FA5}">
                      <a16:colId xmlns:a16="http://schemas.microsoft.com/office/drawing/2014/main" val="1768365711"/>
                    </a:ext>
                  </a:extLst>
                </a:gridCol>
              </a:tblGrid>
              <a:tr h="378036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Bitmap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Vector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200661"/>
                  </a:ext>
                </a:extLst>
              </a:tr>
              <a:tr h="503694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Description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151084"/>
                  </a:ext>
                </a:extLst>
              </a:tr>
              <a:tr h="6073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Size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2623482"/>
                  </a:ext>
                </a:extLst>
              </a:tr>
              <a:tr h="6073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Dependent on resolution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4098230"/>
                  </a:ext>
                </a:extLst>
              </a:tr>
              <a:tr h="6073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Scalability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8586501"/>
                  </a:ext>
                </a:extLst>
              </a:tr>
              <a:tr h="6073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Editable elements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051397"/>
                  </a:ext>
                </a:extLst>
              </a:tr>
              <a:tr h="6073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Colour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24055"/>
                  </a:ext>
                </a:extLst>
              </a:tr>
              <a:tr h="6073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Processing power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4814660"/>
                  </a:ext>
                </a:extLst>
              </a:tr>
              <a:tr h="6073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Common uses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6234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495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119135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Vector graphics</a:t>
            </a:r>
          </a:p>
          <a:p>
            <a:r>
              <a:rPr lang="en-GB" dirty="0">
                <a:latin typeface="+mj-lt"/>
              </a:rPr>
              <a:t>A vector graphic is made up of lines and curves that are based on mathematical formulas instead of using pixels.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D780374-2F5F-43E2-A493-72B64C6D2A44}"/>
              </a:ext>
            </a:extLst>
          </p:cNvPr>
          <p:cNvSpPr/>
          <p:nvPr/>
        </p:nvSpPr>
        <p:spPr>
          <a:xfrm>
            <a:off x="5848027" y="1122757"/>
            <a:ext cx="5863834" cy="39003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3F4C35-4176-4CFC-BCBE-A54212899437}"/>
              </a:ext>
            </a:extLst>
          </p:cNvPr>
          <p:cNvSpPr/>
          <p:nvPr/>
        </p:nvSpPr>
        <p:spPr>
          <a:xfrm>
            <a:off x="5848027" y="1663375"/>
            <a:ext cx="5863834" cy="88909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Name one example of a vector graphic.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4B48820-D5C0-4986-B831-4A60056ACED8}"/>
              </a:ext>
            </a:extLst>
          </p:cNvPr>
          <p:cNvSpPr/>
          <p:nvPr/>
        </p:nvSpPr>
        <p:spPr>
          <a:xfrm>
            <a:off x="5848027" y="2726714"/>
            <a:ext cx="5863834" cy="144233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Name two file formats commonly used to create vector graphics.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23A6C7-9B7E-4E35-BD32-7BCA4ED92096}"/>
              </a:ext>
            </a:extLst>
          </p:cNvPr>
          <p:cNvSpPr/>
          <p:nvPr/>
        </p:nvSpPr>
        <p:spPr>
          <a:xfrm>
            <a:off x="5848027" y="4331549"/>
            <a:ext cx="5863834" cy="189876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Explain how a vector graphic is different to bitmap.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145F338-B758-49BB-BDB0-D55E839D65E5}"/>
              </a:ext>
            </a:extLst>
          </p:cNvPr>
          <p:cNvSpPr/>
          <p:nvPr/>
        </p:nvSpPr>
        <p:spPr>
          <a:xfrm>
            <a:off x="294159" y="1122757"/>
            <a:ext cx="5362722" cy="510756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Example graphic</a:t>
            </a:r>
            <a:endParaRPr lang="en-GB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0876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1657</Words>
  <Application>Microsoft Office PowerPoint</Application>
  <PresentationFormat>Widescreen</PresentationFormat>
  <Paragraphs>615</Paragraphs>
  <Slides>17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Leelawadee</vt:lpstr>
      <vt:lpstr>Lucida Sans Typewriter</vt:lpstr>
      <vt:lpstr>Times New Roman</vt:lpstr>
      <vt:lpstr>Tw Cen MT</vt:lpstr>
      <vt:lpstr>Office Theme</vt:lpstr>
      <vt:lpstr>WJEC Digital Technologies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2021-03-29T05:17:56Z</dcterms:modified>
</cp:coreProperties>
</file>